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74" r:id="rId5"/>
    <p:sldId id="275" r:id="rId6"/>
    <p:sldId id="277" r:id="rId7"/>
    <p:sldId id="278" r:id="rId8"/>
    <p:sldId id="279" r:id="rId9"/>
    <p:sldId id="272" r:id="rId10"/>
    <p:sldId id="273" r:id="rId11"/>
    <p:sldId id="261" r:id="rId12"/>
    <p:sldId id="266" r:id="rId13"/>
    <p:sldId id="262" r:id="rId14"/>
    <p:sldId id="263" r:id="rId15"/>
    <p:sldId id="270" r:id="rId16"/>
    <p:sldId id="280" r:id="rId17"/>
    <p:sldId id="281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92" autoAdjust="0"/>
    <p:restoredTop sz="94660"/>
  </p:normalViewPr>
  <p:slideViewPr>
    <p:cSldViewPr snapToGrid="0">
      <p:cViewPr>
        <p:scale>
          <a:sx n="100" d="100"/>
          <a:sy n="100" d="100"/>
        </p:scale>
        <p:origin x="192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6DA5D-56FE-8531-7DD0-1062AFE1EA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6DFBE66-184B-A549-F85F-79E8639A3F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EFFF43D-249D-91CB-5D9A-DEE463A2A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894E-C031-49D5-A1C6-2E5A0A74EAD4}" type="datetimeFigureOut">
              <a:rPr lang="de-DE" smtClean="0"/>
              <a:t>04.06.2025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DC45DD-750A-DA19-B310-8834ACFDD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3486B6A-33D6-BD53-064D-35B086C8A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4610-EAAB-4A70-81BB-901613016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693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1332B0-BA3D-E129-D73D-E923F4F0A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0A8A3B9-6291-A2E4-221E-1ABCB344BC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A3DA77-2786-4B48-966D-9180E50C1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894E-C031-49D5-A1C6-2E5A0A74EAD4}" type="datetimeFigureOut">
              <a:rPr lang="de-DE" smtClean="0"/>
              <a:t>04.06.2025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8A91512-DCDA-0DE3-2775-D59C13140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8C38ED-8F0D-4F35-3DA8-89875FA16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4610-EAAB-4A70-81BB-901613016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723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CD24831-C875-E56A-F4B6-80572E9FF7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6F9D998-852D-70C7-3008-7575FA490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AD76FB-8761-8151-9D91-076E4D6CA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894E-C031-49D5-A1C6-2E5A0A74EAD4}" type="datetimeFigureOut">
              <a:rPr lang="de-DE" smtClean="0"/>
              <a:t>04.06.2025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2C8885-1B92-8BE2-A440-0074E5E4C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48D214E-D7F5-75C4-F0D2-265C7A162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4610-EAAB-4A70-81BB-901613016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55385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6CC53D-302E-D70B-F704-44D837253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3F1AFA0-ABB4-30DF-3A2E-3E7729F466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10BA1ED-56E3-0316-C9D0-4048EE9A6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894E-C031-49D5-A1C6-2E5A0A74EAD4}" type="datetimeFigureOut">
              <a:rPr lang="de-DE" smtClean="0"/>
              <a:t>04.06.2025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AF55A25-E988-327C-3E64-9D50DBE6C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D66E238-50BB-8D65-C486-AB21334CB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4610-EAAB-4A70-81BB-901613016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5379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0A2DDA-3337-F711-9030-5CD699C45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0805442-60A8-94B2-BF61-7095435CEC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BA8C1E-1CF6-ED20-C954-3A369063D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894E-C031-49D5-A1C6-2E5A0A74EAD4}" type="datetimeFigureOut">
              <a:rPr lang="de-DE" smtClean="0"/>
              <a:t>04.06.2025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84165B-D3AE-62D6-0F63-D1C805158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705EBC-372F-0582-DAC9-830C5BCA6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4610-EAAB-4A70-81BB-901613016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9236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B49584-0049-8C53-DDD8-1E4211905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6309955-CD30-BB98-7F12-AEE18186A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90B19D6-0B62-74E9-9D49-F9861EBF3F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2ECF26-805B-EA31-9663-7839CA083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894E-C031-49D5-A1C6-2E5A0A74EAD4}" type="datetimeFigureOut">
              <a:rPr lang="de-DE" smtClean="0"/>
              <a:t>04.06.2025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8D3541B-45CB-A2C1-3CD8-E3DFEA541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F5DC56E-C152-1751-CAD7-00FDE8156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4610-EAAB-4A70-81BB-901613016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041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F285F-2F5A-67D0-7048-C8BD3B073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C63B2CC-EC7A-0C22-6BE4-FE087D981D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A242F31-B48A-067A-D328-80782D11A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31E1799-39FA-5071-FF6B-FA40D29644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C495AC7-04B4-A4C9-CFC1-4C6E7B313F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6ACC414-E75E-7CF3-9388-9F0F1D5F6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894E-C031-49D5-A1C6-2E5A0A74EAD4}" type="datetimeFigureOut">
              <a:rPr lang="de-DE" smtClean="0"/>
              <a:t>04.06.2025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D966239-129F-6449-5C63-A4DBD9C1A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0A8ABBD-5561-6293-34C1-3E2AABB07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4610-EAAB-4A70-81BB-901613016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3422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E68353-1222-6369-D11A-19B438321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0DCA8A3-5CC5-661D-352F-67F517405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894E-C031-49D5-A1C6-2E5A0A74EAD4}" type="datetimeFigureOut">
              <a:rPr lang="de-DE" smtClean="0"/>
              <a:t>04.06.2025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5902F75-B52F-F622-B094-78F56443A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65887AF0-5FAE-0C7B-2AD8-B59865F8C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4610-EAAB-4A70-81BB-901613016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0646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0B854A-F970-21E0-7721-DC632C8B5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894E-C031-49D5-A1C6-2E5A0A74EAD4}" type="datetimeFigureOut">
              <a:rPr lang="de-DE" smtClean="0"/>
              <a:t>04.06.2025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D3E0C2F-0655-0B90-BD0C-4AD795D52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0AFD592-7FF2-6576-5396-D8D0EA3D8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4610-EAAB-4A70-81BB-901613016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0332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C2C1C9-92FE-CCEA-C774-246560FF2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0AD8E1-581E-D237-29C3-AEA2BB092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85D6BFD-08A8-9300-5257-0125175AF9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B978E8F-8B26-9C6C-B06D-A3B0B8FD0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894E-C031-49D5-A1C6-2E5A0A74EAD4}" type="datetimeFigureOut">
              <a:rPr lang="de-DE" smtClean="0"/>
              <a:t>04.06.2025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4FD17C9-8CB5-D8C9-BA58-9A6BA9C6B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CB739C7-7456-1D59-0530-BC33113C1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4610-EAAB-4A70-81BB-901613016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552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B4924B-D283-6EAA-1D27-99781D3F7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5EDBC8DE-7AD1-0F87-33F2-BBA5FBC0E1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6A64915-3413-809B-DFE1-2DA1064E39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717A55A-AED0-FE0B-54D5-5BB8DDAF4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3894E-C031-49D5-A1C6-2E5A0A74EAD4}" type="datetimeFigureOut">
              <a:rPr lang="de-DE" smtClean="0"/>
              <a:t>04.06.2025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02C5A5EF-9D69-C1E6-7A2F-F62DC2074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027306-6604-6B10-9301-646402837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E4610-EAAB-4A70-81BB-901613016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858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F929078-05B6-74CD-28BD-3D73BB30D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FFE138-7BF9-74C5-8C28-3D23DE65EE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D47FBEE-AE92-74EB-FC45-96EBBCE5B2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A3894E-C031-49D5-A1C6-2E5A0A74EAD4}" type="datetimeFigureOut">
              <a:rPr lang="de-DE" smtClean="0"/>
              <a:t>04.06.2025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A419AA2-7D40-B7B9-3310-EF0701856C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5242A2-778A-5CEE-4B3D-B352F0E835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2E4610-EAAB-4A70-81BB-9016130166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8914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4AD26F-0B9E-5E73-4687-A8772ABC8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2646096"/>
          </a:xfrm>
        </p:spPr>
        <p:txBody>
          <a:bodyPr>
            <a:normAutofit/>
          </a:bodyPr>
          <a:lstStyle/>
          <a:p>
            <a:pPr algn="ctr"/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Posttraumatische</a:t>
            </a:r>
            <a:b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Belastungsstörung (PTBS oder PTSD)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8CA46BF-4350-49FC-3136-8712EB1F0D3A}"/>
              </a:ext>
            </a:extLst>
          </p:cNvPr>
          <p:cNvSpPr txBox="1"/>
          <p:nvPr/>
        </p:nvSpPr>
        <p:spPr>
          <a:xfrm>
            <a:off x="211836" y="2910685"/>
            <a:ext cx="1065276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000">
              <a:lnSpc>
                <a:spcPct val="150000"/>
              </a:lnSpc>
            </a:pPr>
            <a:r>
              <a:rPr lang="de-DE" sz="3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Eine posttraumatische Belastungsstörung kann als Folge auftreten, wenn eine Person einem besonders bedrohlichen oder erschreckenden Ereignis oder einer Reihe von Ereignissen ausgesetzt wird.</a:t>
            </a:r>
          </a:p>
          <a:p>
            <a:pPr marL="342000" algn="just"/>
            <a:endParaRPr lang="de-DE" sz="3000" dirty="0"/>
          </a:p>
        </p:txBody>
      </p:sp>
    </p:spTree>
    <p:extLst>
      <p:ext uri="{BB962C8B-B14F-4D97-AF65-F5344CB8AC3E}">
        <p14:creationId xmlns:p14="http://schemas.microsoft.com/office/powerpoint/2010/main" val="30786044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717FAB-7E0D-2C94-8211-4C2814E55F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CD4D14-ADA3-A7CF-D79B-055B4DE1B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Diagnose der PTBS (2)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CF13CD1-0A52-AA6B-CD4C-9D218CE69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" y="2030603"/>
            <a:ext cx="12015216" cy="4462272"/>
          </a:xfrm>
        </p:spPr>
        <p:txBody>
          <a:bodyPr>
            <a:noAutofit/>
          </a:bodyPr>
          <a:lstStyle/>
          <a:p>
            <a:pPr marL="34200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n-US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Für den DSM-V: Child and Adolescent Trauma Screening Questionnaire </a:t>
            </a:r>
            <a:r>
              <a:rPr lang="en-US" sz="2000" kern="100" baseline="30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de-DE" sz="2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Berliner &amp; Goldbeck, 2015</a:t>
            </a:r>
            <a:r>
              <a:rPr lang="en-US" sz="2000" kern="1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DE" sz="2000" kern="100" baseline="300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00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Eigentliche Diagnose nur über ein klinisches Interview</a:t>
            </a:r>
          </a:p>
          <a:p>
            <a:pPr marL="720000" lvl="1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Interviews für Belastungsstörungen im Kindes- und Jugendalter (IBS-KJ) </a:t>
            </a:r>
            <a:r>
              <a:rPr lang="de-DE" sz="2000" baseline="300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(Steil &amp; </a:t>
            </a:r>
            <a:r>
              <a:rPr lang="de-DE" sz="2000" baseline="300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Füchsel</a:t>
            </a:r>
            <a:r>
              <a:rPr lang="de-DE" sz="2000" baseline="300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, 2006)</a:t>
            </a:r>
          </a:p>
          <a:p>
            <a:pPr marL="34200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Alle Informationsquellen sollten berücksichtigt werden (z.B. Familie, Schule, Behörden, … )</a:t>
            </a:r>
            <a:endParaRPr lang="de-DE" sz="2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00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Objektive Symptome können gut von außenstehenden gesammelt werden, innere Symptome wie z.B. Intrusion sollten nur von den betroffenen Personen selbst erfragt werden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Kinder und Eltern sollten getrennt befragt werden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de-DE" sz="2000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50000"/>
              </a:lnSpc>
              <a:spcBef>
                <a:spcPts val="0"/>
              </a:spcBef>
            </a:pPr>
            <a:endParaRPr lang="de-DE" sz="20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Margraf, Jürgen/ Schneider, Silvia (Hrsg.) (2018): Lehrbuch der Verhaltenstherapie. Band 3. Psychologische Therapie bei Indikationen im Kindes- und Jugendalter. 2 Auflage. </a:t>
            </a:r>
            <a:r>
              <a:rPr lang="de-DE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de-DE" sz="1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pringer. </a:t>
            </a:r>
            <a:r>
              <a:rPr lang="de-DE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</a:t>
            </a:r>
            <a:r>
              <a:rPr lang="de-DE" sz="1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erlin</a:t>
            </a:r>
            <a:endParaRPr lang="de-DE" sz="1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endParaRPr lang="de-DE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00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de-DE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29282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94A05E-6FDA-9396-CD05-A26386A953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Prävalenz der PTBS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03CB36D-991C-291E-58E1-7061C815C4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84" y="2578099"/>
            <a:ext cx="12006072" cy="2451101"/>
          </a:xfrm>
        </p:spPr>
        <p:txBody>
          <a:bodyPr>
            <a:normAutofit/>
          </a:bodyPr>
          <a:lstStyle/>
          <a:p>
            <a:pPr marL="342000" lvl="0" indent="-3429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Über 70% der Menschen erleben mindestens ein traumatisches Ereignis in ihrem Leben.</a:t>
            </a:r>
            <a:endParaRPr lang="de-DE" sz="2000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20000" lvl="2" indent="-342900">
              <a:lnSpc>
                <a:spcPct val="150000"/>
              </a:lnSpc>
              <a:spcBef>
                <a:spcPts val="0"/>
              </a:spcBef>
            </a:pPr>
            <a:r>
              <a:rPr lang="de-D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Ca.10% von diesen Personen entwickeln eine PTBS</a:t>
            </a:r>
            <a:endParaRPr lang="de-DE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20000" lvl="2" indent="-342900">
              <a:lnSpc>
                <a:spcPct val="150000"/>
              </a:lnSpc>
              <a:spcBef>
                <a:spcPts val="0"/>
              </a:spcBef>
            </a:pPr>
            <a:r>
              <a:rPr lang="de-D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Weltweit herrscht eine Prävalenz von 1.3% bis 12.2%</a:t>
            </a:r>
            <a:endParaRPr lang="de-DE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20000" lvl="2" indent="-342900">
              <a:lnSpc>
                <a:spcPct val="150000"/>
              </a:lnSpc>
              <a:spcBef>
                <a:spcPts val="0"/>
              </a:spcBef>
            </a:pPr>
            <a:r>
              <a:rPr lang="de-D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Mit einer 12 Monate folge Prävalenz von 0.2% bis 3.8% </a:t>
            </a:r>
            <a:r>
              <a:rPr lang="de-DE" kern="100" baseline="300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de-DE" kern="100" baseline="300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Gunture</a:t>
            </a:r>
            <a:r>
              <a:rPr lang="de-DE" kern="100" baseline="300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u.a., 2025)</a:t>
            </a:r>
            <a:endParaRPr lang="de-DE" kern="100" baseline="300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892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5B3CD0-6F66-83EC-863B-FF28FFE6D1D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72ACF5-EA21-C019-C739-E3D7A7955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Evidenzbasierte Methoden in der Therapie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0B5583-EDBC-CC1B-0A64-436BBE15E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" y="1901825"/>
            <a:ext cx="11987784" cy="4737100"/>
          </a:xfrm>
        </p:spPr>
        <p:txBody>
          <a:bodyPr>
            <a:normAutofit/>
          </a:bodyPr>
          <a:lstStyle/>
          <a:p>
            <a:pPr lvl="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Aktive Psychologische Interventionen wie z.B. CBT-I (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Cognitive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Behavioural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Therapy (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for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insomnia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)) oder CBT-I zusammen mit IRT (Item Response 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theory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 weisen eine hohe Signifikanz auf zur Reduzierung der Schwere der Symptome einer PTBS</a:t>
            </a:r>
            <a:endParaRPr lang="de-DE" sz="2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20000" indent="-342900">
              <a:lnSpc>
                <a:spcPct val="150000"/>
              </a:lnSpc>
              <a:spcBef>
                <a:spcPts val="0"/>
              </a:spcBef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Ebenfalls pharmakologische Interventionen wie z.B. 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Prazosin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Hydroxyzin</a:t>
            </a:r>
            <a:endParaRPr lang="de-DE" sz="2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20000" indent="-342900">
              <a:lnSpc>
                <a:spcPct val="150000"/>
              </a:lnSpc>
              <a:spcBef>
                <a:spcPts val="0"/>
              </a:spcBef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NICHT aber Zolpidem (im Gegensatz zu Placebo) </a:t>
            </a:r>
            <a:r>
              <a:rPr lang="de-DE" sz="2000" kern="100" baseline="300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(Huang u.a., 2024)</a:t>
            </a:r>
            <a:endParaRPr lang="de-DE" sz="2000" kern="100" baseline="300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de-DE" sz="20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Web-basierte Therapie für Personen, welche eine wichtige Person in ihrem Leben verloren haben (9 Studien für PTBS)</a:t>
            </a:r>
            <a:endParaRPr lang="de-DE" sz="2000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20000" indent="-342900">
              <a:lnSpc>
                <a:spcPct val="150000"/>
              </a:lnSpc>
              <a:spcBef>
                <a:spcPts val="0"/>
              </a:spcBef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Signifikante Besserung der Symptome direkt danach</a:t>
            </a:r>
          </a:p>
          <a:p>
            <a:pPr marL="720000" indent="-342900">
              <a:lnSpc>
                <a:spcPct val="150000"/>
              </a:lnSpc>
              <a:spcBef>
                <a:spcPts val="0"/>
              </a:spcBef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Nach 3 Monaten weiterhin eine Besserung der Symptome (3 Studien) </a:t>
            </a:r>
            <a:r>
              <a:rPr lang="de-DE" sz="2000" kern="100" baseline="30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(Bi u.a., 2025)</a:t>
            </a:r>
          </a:p>
          <a:p>
            <a:pPr marL="0" lvl="0" indent="-3429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endParaRPr lang="de-DE" sz="2000" kern="100" baseline="30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467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8F03B3-9E59-657C-D3BE-C0359AF10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Evidenzbasierte Methoden in der Therapie (2)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821B659-3A89-B6A2-FAA1-99B8415DA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828" y="2065592"/>
            <a:ext cx="11896344" cy="5091112"/>
          </a:xfrm>
        </p:spPr>
        <p:txBody>
          <a:bodyPr>
            <a:noAutofit/>
          </a:bodyPr>
          <a:lstStyle/>
          <a:p>
            <a:pPr lvl="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Für Kinder mit Fluchterfahrung: CBT basierte Interventionen weisen eine signifikante Reduzierung der Symptome auf. (Mit einem 6 Monate follow-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up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für 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traumabasierte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CBT) </a:t>
            </a:r>
            <a:endParaRPr lang="de-DE" sz="2000" kern="100" baseline="300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20000" lvl="1" indent="-342900">
              <a:lnSpc>
                <a:spcPct val="150000"/>
              </a:lnSpc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Signifikante Reduzierung bei einem CBT Gruppenprogramm: TRT (Teaching Recovery 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techniques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 marL="720000" lvl="1" indent="-342900">
              <a:lnSpc>
                <a:spcPct val="150000"/>
              </a:lnSpc>
            </a:pPr>
            <a:r>
              <a:rPr lang="de-DE" sz="2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chulbasierte CBT, CETA (Common 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elements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treatment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approach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), Gruppen Intervention „My 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way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“</a:t>
            </a:r>
          </a:p>
          <a:p>
            <a:pPr marL="720000" lvl="1" indent="-342900">
              <a:lnSpc>
                <a:spcPct val="150000"/>
              </a:lnSpc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EMDR (Eye 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moving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Desensitization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Reprogressing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) Therapy zur Reduzierung der Symptome von PTBS </a:t>
            </a:r>
            <a:endParaRPr lang="de-DE" sz="2000" kern="100" baseline="300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20000" lvl="1" indent="-342900">
              <a:lnSpc>
                <a:spcPct val="150000"/>
              </a:lnSpc>
            </a:pP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Kidnet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(einzeln oder Gruppenorientiert ) wiesen mit einem 12 monatigen 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Followup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eine Reduzierung von Symptomen der PTBS </a:t>
            </a:r>
            <a:r>
              <a:rPr lang="de-DE" sz="2000" kern="100" baseline="30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(Kuiper u.a., 2025)</a:t>
            </a:r>
            <a:endParaRPr lang="de-DE" sz="2000" kern="100" baseline="300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3914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262445-512D-1C1F-2D41-95108AC34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Auswirkung der Diagnose auf das restliche Leben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688A5B-3983-10BC-0783-6AB96E77D2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" y="1804988"/>
            <a:ext cx="11868912" cy="5053012"/>
          </a:xfrm>
        </p:spPr>
        <p:txBody>
          <a:bodyPr>
            <a:normAutofit/>
          </a:bodyPr>
          <a:lstStyle/>
          <a:p>
            <a:pPr marL="0" lvl="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03-06 Monate nach dem Ereignis: Angst, Depressionen, Schlafprobleme und Vermeidung </a:t>
            </a:r>
            <a:endParaRPr lang="de-DE" sz="2000" kern="100" baseline="300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20000" lvl="1" indent="-342900">
              <a:lnSpc>
                <a:spcPct val="150000"/>
              </a:lnSpc>
              <a:spcBef>
                <a:spcPts val="0"/>
              </a:spcBef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06-12 Monate: Eingeschränkte Beweglichkeit und limitierte Selbstpflege. Eingeschränkte Kognitive Fähigkeiten und Teilnahme am täglichen Leben bzw. tägliche Aufgaben </a:t>
            </a:r>
            <a:endParaRPr lang="de-DE" sz="2000" kern="100" baseline="300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20000" lvl="1" indent="-342900">
              <a:lnSpc>
                <a:spcPct val="150000"/>
              </a:lnSpc>
              <a:spcBef>
                <a:spcPts val="0"/>
              </a:spcBef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12-24 Monate danach: Bilder die ständig aufpoppen und starke Gefühle über das Geschehene </a:t>
            </a:r>
            <a:r>
              <a:rPr lang="de-DE" sz="2000" kern="100" baseline="30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de-DE" sz="2000" kern="100" baseline="300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</a:t>
            </a:r>
            <a:r>
              <a:rPr lang="de-DE" sz="2000" kern="100" baseline="30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akker u.a., 2024)</a:t>
            </a:r>
            <a:endParaRPr lang="de-DE" sz="2000" kern="100" baseline="300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000" lvl="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de-DE" sz="20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000" lvl="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Starke Einschränkungen in den Bereichen Beziehungen und interpersonelle Interaktionen </a:t>
            </a:r>
            <a:endParaRPr lang="de-DE" sz="2000" kern="100" baseline="300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20000" indent="-342900">
              <a:lnSpc>
                <a:spcPct val="150000"/>
              </a:lnSpc>
              <a:spcBef>
                <a:spcPts val="0"/>
              </a:spcBef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Starke Einschränkungen im häuslichen Leben </a:t>
            </a:r>
            <a:endParaRPr lang="de-DE" sz="2000" kern="100" baseline="300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20000" lvl="1" indent="-3429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Weitere starke Einschränkungen in den Bereichen: Wichtige Lebensbereiche, Gemeinschafts-, Sozial-, und bürgerliches Leben, Allgemeine Aufgaben und Anforderungen, Beweglichkeit und Selbstpflege </a:t>
            </a:r>
            <a:r>
              <a:rPr lang="de-DE" sz="2000" baseline="300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de-DE" sz="2000" baseline="300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Jellestad</a:t>
            </a:r>
            <a:r>
              <a:rPr lang="de-DE" sz="2000" baseline="300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u.a., 2021)</a:t>
            </a:r>
            <a:endParaRPr lang="de-DE" sz="20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439574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93BA1C-5FB5-C4F0-1FE4-BF84B3FB53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1205BE-3DB6-8F18-87DD-6E5773C3B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Auswirkung der Diagnose auf das restliche Leben (Stigma)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049559E-7203-04E0-3443-192406B8B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112" y="1949831"/>
            <a:ext cx="11963400" cy="4351338"/>
          </a:xfrm>
        </p:spPr>
        <p:txBody>
          <a:bodyPr>
            <a:normAutofit/>
          </a:bodyPr>
          <a:lstStyle/>
          <a:p>
            <a:pPr marL="342000" lvl="0" indent="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Am Beispiel von betroffenen Veteranen aus dem Iraq:</a:t>
            </a:r>
          </a:p>
          <a:p>
            <a:pPr marL="720000" lvl="1" algn="just">
              <a:lnSpc>
                <a:spcPct val="150000"/>
              </a:lnSpc>
              <a:spcBef>
                <a:spcPts val="0"/>
              </a:spcBef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Die Symptome der PTBS werden nicht geglaubt und die betroffenen müssen immer und immer wieder ihre Symptome erzählen, während der/ die Gegenüberliegende auf Fehler oder Lügen hofft </a:t>
            </a:r>
            <a:endParaRPr lang="de-DE" sz="2000" kern="100" baseline="300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20000" lvl="1" algn="just">
              <a:lnSpc>
                <a:spcPct val="150000"/>
              </a:lnSpc>
              <a:spcBef>
                <a:spcPts val="0"/>
              </a:spcBef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Probleme werden nicht ernst genommen und runter gespielt</a:t>
            </a:r>
            <a:endParaRPr lang="de-DE" sz="2000" kern="100" baseline="300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20000" lvl="1" algn="just">
              <a:lnSpc>
                <a:spcPct val="150000"/>
              </a:lnSpc>
              <a:spcBef>
                <a:spcPts val="0"/>
              </a:spcBef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Eine </a:t>
            </a:r>
            <a:r>
              <a:rPr lang="de-DE" sz="2000" kern="1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ntpersonifizierung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ihrer Gefühle bzw. dem Erlebten um gewisse Boxen abzuchecken </a:t>
            </a:r>
            <a:r>
              <a:rPr lang="de-DE" sz="2000" kern="100" baseline="300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de-DE" sz="2000" kern="100" baseline="300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Hooyer</a:t>
            </a:r>
            <a:r>
              <a:rPr lang="de-DE" sz="2000" kern="100" baseline="300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2023)</a:t>
            </a:r>
            <a:endParaRPr lang="de-DE" sz="2000" kern="100" baseline="300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de-DE" sz="20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000" indent="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Der Name PTSD, besonders das D für </a:t>
            </a:r>
            <a:r>
              <a:rPr lang="de-DE" sz="20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Disorder</a:t>
            </a:r>
            <a:r>
              <a:rPr lang="de-DE" sz="2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sorgt für Selbststigmatisierung und eine verringerte Anzahl an Personen, welche die benötigte medizinische Hilfe in Anspruch nehmen </a:t>
            </a:r>
            <a:r>
              <a:rPr lang="de-DE" sz="2000" baseline="300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de-DE" sz="2000" baseline="300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Lipov</a:t>
            </a:r>
            <a:r>
              <a:rPr lang="de-DE" sz="2000" baseline="300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2023)</a:t>
            </a:r>
            <a:endParaRPr lang="de-DE" sz="20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03517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8AD574-DA76-94A1-4D6C-4DA9954854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Literaturverzeichnis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36C03D-420A-DF8E-69C3-8F690B17F1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700" y="1577976"/>
            <a:ext cx="11912600" cy="50530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Bakker, Marjan/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Enting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Manon/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geuze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Ruth E./ de Jongh, Mariska A.C./ Joosen, Margot C.W./ van der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Kruijssen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Daphne T.F./ Kupper, Nina (2024): The cross-sectional and longitudinal interconnectedness of physical, psychological and role functioning following physical trauma: A network analysis. https://pubmed.ncbi.nlm.nih.gov/38959575/ -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zuletzt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geöffnet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 30.05.2025</a:t>
            </a:r>
            <a:endParaRPr 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Berliner, L. &amp; Goldbeck, L. (2015). Child and Adolescent Trauma Screening Questionnaire (CATS). Unpublished psychological test.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Universitätsklinikum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Ulm</a:t>
            </a:r>
            <a:endParaRPr 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Bi,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Dongjun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Qian, Fang/ Shi, Huanhuan/ Tung, Tao-Hsin/ Yao, Danyang (2025): The effectiveness of web-based grief intervention for adults who lost a loved one: A systematic review and meta-analysis. https://pubmed.ncbi.nlm.nih.gov/40057748/ -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zuletzt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geöffnet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 30.05.2025</a:t>
            </a:r>
            <a:endParaRPr 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Davis, Lori L/ Hamner, Mark B (2024): Post-traumatic stress disorder: the role of the amygdala and potential therapeutic interventions - a review. https://pubmed.ncbi.nlm.nih.gov/38903645/ -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zuletzt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geöffnet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 30.05.2025</a:t>
            </a:r>
            <a:endParaRPr 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Döpfner, Manfred/ Falkai Peter (Hrsg.)/ Gaebel, Wolfgang/Maier, Wolfgang/ Rief, Winfried/ Saß, Henning/ Wittchen, Hans-Ulrich (Hrsg.),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Zaudig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Michael (2018): Diagnostisches und Statistisches Manual Psychischer Störungen DSM-5. 2., korrigierte Auflage. Hogrefe. Göttingen.</a:t>
            </a:r>
          </a:p>
          <a:p>
            <a:pPr>
              <a:lnSpc>
                <a:spcPct val="150000"/>
              </a:lnSpc>
            </a:pP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Gayduk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Arseny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Kokorev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Daniil/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Kolsanov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Alexander/ Kuznetsov, Alexey/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Pesneva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Olga/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Sustretov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Alexey/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Syunyakov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Timur (2024):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Epigenetic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Contributors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PTSD: a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Comprehensive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Review. https://pubmed.ncbi.nlm.nih.gov/39378468/ - zuletzt geöffnet am 30.05.2025 </a:t>
            </a:r>
          </a:p>
          <a:p>
            <a:pPr>
              <a:lnSpc>
                <a:spcPct val="150000"/>
              </a:lnSpc>
            </a:pP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Gunture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Sasidhar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McNamara, Susan/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Yadav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Garima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(2025): Trauma-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Informed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Therapy. https://pubmed.ncbi.nlm.nih.gov/38861623/ - zuletzt geöffnet am 30.05.2025</a:t>
            </a:r>
          </a:p>
          <a:p>
            <a:pPr>
              <a:lnSpc>
                <a:spcPct val="150000"/>
              </a:lnSpc>
            </a:pP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Hooyer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Katinka (2022): The "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trauma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pitch":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stigma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emerges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Iraq and Afghanistan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veterans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seeking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disability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compensation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https://pubmed.ncbi.nlm.nih.gov/36044465/ - zuletzt geöffnet am 30.05.2025</a:t>
            </a:r>
          </a:p>
        </p:txBody>
      </p:sp>
    </p:spTree>
    <p:extLst>
      <p:ext uri="{BB962C8B-B14F-4D97-AF65-F5344CB8AC3E}">
        <p14:creationId xmlns:p14="http://schemas.microsoft.com/office/powerpoint/2010/main" val="2428614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7E5C1C-18F9-7293-176B-9F8EA3261B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BCD145-4FCB-6EC4-3313-C0EDB5F25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Literaturverzeichnis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532D2FD-2D1B-A3FD-7ADC-052E4BC3C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700" y="1690688"/>
            <a:ext cx="11912600" cy="50530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Huang, Cheng-Yang/ Liu, Jia-Ling/ Liu, Run-Ben/ Li, Yue/ Li, Xiao-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zheng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Luo, Jie/ Zhang, Chao/ Zhang, Zhi-Xin/ Zhao, Yi-Fan (2024):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Psychotherapeutic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pharmacological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agents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post-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traumatic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stress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disorder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sleep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disorder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network meta-analysis. https://pubmed.ncbi.nlm.nih.gov/39061119/ - zuletzt geöffnet am 30.05.2025</a:t>
            </a:r>
          </a:p>
          <a:p>
            <a:pPr>
              <a:lnSpc>
                <a:spcPct val="150000"/>
              </a:lnSpc>
            </a:pP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Jellestad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Lena/ Malamud, Jolanda/ Mueller-Pfeiffer, Christoph/ Vital,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Nicolà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A. (2021):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impairment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Posttraumatic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Stress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Disorder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systematic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review and meta-analysis. https://pubmed.ncbi.nlm.nih.gov/33548826/ - zuletzt geöffnet am 30.05.2025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Kuiper, Rebecca M./ Mooren, Trudy/ de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Roos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Carlijn/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Schok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Michaela/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Sleijpen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Marieke/ Velu, Merel E. (2025): Effectiveness of trauma-focused treatments for refugee children: a systematic review and meta-analyses. https://pubmed.ncbi.nlm.nih.gov/40387621/ -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zuletzt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geöffnet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 30.05.2025</a:t>
            </a:r>
            <a:endParaRPr 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Lipov, Eugene (2023): Survey Reveals That Renaming Post-Traumatic Stress 'Disorder' to 'Injury' Would Reduce Stigma. https://pubmed.ncbi.nlm.nih.gov/37303315/ -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zuletzt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geöffnet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am 30.05.2025</a:t>
            </a:r>
            <a:endParaRPr 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Margraf, Jürgen/ Schneider, Silvia (Hrsg.) (2018): Lehrbuch der Verhaltenstherapie. Band 3. Psychologische Therapie bei Indikationen im Kindes- und Jugendalter. 2 Auflage. Springer. Berlin</a:t>
            </a:r>
          </a:p>
          <a:p>
            <a:pPr>
              <a:lnSpc>
                <a:spcPct val="150000"/>
              </a:lnSpc>
            </a:pP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Schwabe, Lars (2025): Memory Under Stress: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Adaptation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Disorder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https://pubmed.ncbi.nlm.nih.gov/38880463/ - zuletzt geöffnet am 30.05.2025</a:t>
            </a:r>
          </a:p>
          <a:p>
            <a:pPr>
              <a:lnSpc>
                <a:spcPct val="150000"/>
              </a:lnSpc>
            </a:pP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Steil, R. &amp; </a:t>
            </a:r>
            <a:r>
              <a:rPr lang="de-DE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Füchsel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G. (2006): Interviews zu Belastungsstörungen bei Kindern und Jugendlichen (IBS-KJ). 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Göttingen: Hogrefe.</a:t>
            </a:r>
            <a:endParaRPr 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Steinberg, A. M./ Brymer, M. J./ Decker, K. B./ </a:t>
            </a:r>
            <a:r>
              <a:rPr lang="en-US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Pynoos</a:t>
            </a: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R. S. (2004): The University of California at Los Angeles Post-traumatic Stress Disorder Reaction Index (UCLA-PTSD-RI). Current Psychiatry Reports, 6, 96–100.</a:t>
            </a:r>
            <a:endParaRPr 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de-DE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548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2CC430-6451-3751-17C1-9A838F33A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Symptome der PTBS (ICD-11)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1A61E99-3D40-4BDB-0E3F-5285ADB74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264" y="1859471"/>
            <a:ext cx="11542776" cy="5167312"/>
          </a:xfrm>
        </p:spPr>
        <p:txBody>
          <a:bodyPr>
            <a:normAutofit/>
          </a:bodyPr>
          <a:lstStyle/>
          <a:p>
            <a:pPr marL="342000" lvl="0" indent="-3429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Wiedererleben der Ereignisse in Form von: zwanghaften Erinnerungen, Flashbacks oder Alpträumen begleitet von überwältigenden Emotionen wie z.B.: Angst, oder Horror und physischen Empfindungen</a:t>
            </a:r>
            <a:endParaRPr lang="de-DE" sz="2000" kern="100" baseline="300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000" lvl="0" indent="-3429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Vermeidung von Gedanken und Erinnerungen an das Geschehene</a:t>
            </a:r>
            <a:endParaRPr lang="de-DE" sz="2000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20000" lvl="1" indent="-342900">
              <a:lnSpc>
                <a:spcPct val="150000"/>
              </a:lnSpc>
              <a:spcBef>
                <a:spcPts val="0"/>
              </a:spcBef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Oder Vermeidung von Aktivitäten, Situationen oder Personen, welche sie an das Geschehene erinnern</a:t>
            </a:r>
          </a:p>
          <a:p>
            <a:pPr marL="342000" lvl="0" indent="-3429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Persistierendes Empfinden von Gefahrsituationen, geäußert durch z.B. erhöhte Wachsamkeit oder eine erhöhte Reaktion auf Reize wie z.B. plötzliche Geräusche </a:t>
            </a:r>
          </a:p>
          <a:p>
            <a:pPr marL="342000" lvl="0" indent="-342900">
              <a:lnSpc>
                <a:spcPct val="150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Wichtig: Symptome müssen über mehrere Wochen persistieren und die betroffene Person stark einschränken in persönlichen, familiären, sozialen, schulischen, beruflichen oder anderen wichtigen Kontexten</a:t>
            </a:r>
            <a:endParaRPr lang="de-DE" sz="2000" kern="100" baseline="300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3068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2B70CA-354B-DC79-ACD2-D69FD73D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Theorien zur Verursachung der PTBS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66F308E-AD4D-5E8B-9678-16798890E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" y="1690688"/>
            <a:ext cx="12024360" cy="4832350"/>
          </a:xfrm>
        </p:spPr>
        <p:txBody>
          <a:bodyPr>
            <a:normAutofit/>
          </a:bodyPr>
          <a:lstStyle/>
          <a:p>
            <a:pPr marL="34200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Epigenetische Modifikationen, besonders die DNA-Methylierung spielen eine besondere Rolle bei der Entwicklung von PTSD </a:t>
            </a:r>
            <a:r>
              <a:rPr lang="de-DE" sz="2000" kern="100" baseline="300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de-DE" sz="2000" kern="100" baseline="300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Gayduk</a:t>
            </a:r>
            <a:r>
              <a:rPr lang="de-DE" sz="2000" kern="100" baseline="300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u.a., 2024)</a:t>
            </a:r>
            <a:endParaRPr lang="de-DE" sz="2000" kern="100" baseline="300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00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de-DE" sz="20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00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Stressbedingte Veränderungen im Salienz Netzwerk können die Entwicklung einer PTBS voraussagen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Das Salienz Netzwerk ist zuständig für die Verarbeitung von Emotionen</a:t>
            </a:r>
          </a:p>
          <a:p>
            <a:pPr marL="720000" lvl="1" indent="-342900">
              <a:lnSpc>
                <a:spcPct val="150000"/>
              </a:lnSpc>
              <a:spcBef>
                <a:spcPts val="0"/>
              </a:spcBef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Verschiedene Faktoren können von einer Adaption des Stresses zu einer Störung führen wie z.B. die Intensität, Wiederholung, Genetik, Alter und Geschlecht, (nicht) vorhersehbarer Stress, etc. </a:t>
            </a:r>
            <a:r>
              <a:rPr lang="de-DE" sz="2000" kern="100" baseline="300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(Schwabe, 2025)</a:t>
            </a:r>
            <a:endParaRPr lang="de-DE" sz="2000" kern="100" baseline="300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127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B6E9E5-0A60-43B2-2D67-34AD3D1536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69A036-42B6-E7CE-34DC-C6D1932E5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Theorien zur Verursachung der PTBS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331156-4E8A-9573-AE1E-998A335F9D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1690688"/>
            <a:ext cx="12100560" cy="4832350"/>
          </a:xfrm>
        </p:spPr>
        <p:txBody>
          <a:bodyPr>
            <a:normAutofit/>
          </a:bodyPr>
          <a:lstStyle/>
          <a:p>
            <a:pPr marL="342000" lvl="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Die Amygdala ist verantwortlich für die Kodierung von Angstreizen</a:t>
            </a:r>
          </a:p>
          <a:p>
            <a:pPr marL="720000" lvl="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Erlaubt dem Gehirn mit dem richtigen Verhalten auf diese Stimuli zu reagieren</a:t>
            </a:r>
          </a:p>
          <a:p>
            <a:pPr marL="720000" lvl="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Sie ist verantwortlich für Angstübertragung, Erregung und Verarbeitung von Belohnungen</a:t>
            </a:r>
          </a:p>
          <a:p>
            <a:pPr marL="720000" lvl="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Morphologische und funktionale Veränderung (durch die traumatischen Ereignisse) könnten die Verstärke Erinnerungen an das Ereignis bei einer PTBS erklären</a:t>
            </a:r>
          </a:p>
          <a:p>
            <a:pPr marL="720000" lvl="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Eine Veränderung der Amygdala führen zu einer gestörten Kontrolle von Angstübertragung, Erregung und Verarbeitung von Belohnungen</a:t>
            </a:r>
            <a:endParaRPr lang="de-DE" sz="2000" kern="100" baseline="300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20000" lvl="1" indent="-342900">
              <a:lnSpc>
                <a:spcPct val="150000"/>
              </a:lnSpc>
              <a:spcBef>
                <a:spcPts val="0"/>
              </a:spcBef>
            </a:pPr>
            <a:r>
              <a:rPr lang="de-DE" sz="2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Besonders ein verringertes Volumen von Amygdala Nuclei hängt mit Symptomen der PTBS zusammen </a:t>
            </a:r>
            <a:r>
              <a:rPr lang="de-DE" sz="2000" kern="100" baseline="300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(Davis/Hammer, 2024)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de-DE" sz="2000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7171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EC0AF5-1B91-AB21-C260-1FA452A2D8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7FA898-58F5-6871-C318-E7F1F1087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DSM-5 diagnostische Kriterien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2B52E2D-8531-527E-E699-52EE843555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7536"/>
            <a:ext cx="10515600" cy="5103304"/>
          </a:xfrm>
        </p:spPr>
        <p:txBody>
          <a:bodyPr>
            <a:noAutofit/>
          </a:bodyPr>
          <a:lstStyle/>
          <a:p>
            <a:pPr marL="342000" lvl="0" indent="-3420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- Konfrontation mit einem traumatischen Ereignis auf verschiedene Arten</a:t>
            </a:r>
          </a:p>
          <a:p>
            <a:pPr marL="720000" indent="-342000" algn="just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Direktes Erleben bei sich selbst oder anderen Personen</a:t>
            </a:r>
          </a:p>
          <a:p>
            <a:pPr marL="720000" indent="-342000" algn="just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Erfahren von eben diesem bei nahestehenden Personen</a:t>
            </a:r>
          </a:p>
          <a:p>
            <a:pPr marL="720000" indent="-342000" algn="just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Wiederholte Konfrontation mit Details von traumatischen Ereignissen</a:t>
            </a:r>
          </a:p>
          <a:p>
            <a:pPr marL="34200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Symptome des Wiedererlebens: 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Intrusionen – unwillkürlich sich aufdrängende belastende Erinnerungen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Träume – wiederholend und belastend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Dissoziative Reaktionen – fühlen oder so handeln, als ob das traumatische Ereignis wieder stattfinden würde bspw. Flashbacks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Psychische Belastung – bei der Konfrontation mit Reizen die dem Ereignis ähneln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Körperliche Reaktionen – wenn mit Reizen konfrontiert</a:t>
            </a:r>
            <a:endParaRPr lang="de-DE" sz="20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9373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ACFBD2-1764-53C9-3FDF-15A6D917A5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3CCF91-6786-4806-3BDA-CD7EB5378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DSM-5 diagnostische Kriterien (2)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17CE91-C3FF-87F5-C9E1-14EA1C0DB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" y="1489520"/>
            <a:ext cx="12036552" cy="637432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C- Anhaltende Vermeidung von Reizen, welche an das Erlebnis erinnern (min. 1 der Symptome)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Gefühle vermeiden (bzw. sich bemühen), welche mit dem Ereignis in Verbindung steht oder Vermeidung von Dingen aus der Umwelt (bzw. sich Bemühen), wie z.B. Personen, welche belastende Gefühle hervorrufen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Veränderung der Stimmung bzw. Kognition nach dem Ereignis. Mindestens zwei der folgenden Symptome: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Sich nicht Erinnern können an bestimmte Aspekte des Ereignisses,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persistierende negative Einstellung bzw. Erwartungen von sich selbst oder der Umwelt,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Verzerrte Kognitionen, Schuldzuweisung entweder sich selbst oder anderen Personen,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persistierender negativer emotionaler Zustand,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deutlich geringeres Interesse an Aktivitäten,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Gefühle der Entfremdung oder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Abgetrenntheit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von anderen,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Unfähigkeit positive Gefühle zu empfinden</a:t>
            </a:r>
            <a:endParaRPr lang="de-DE" sz="2000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0730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5C45EA-0A52-2569-8A5A-8FFCD84EC0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4D30DF-1A20-DE49-C2A1-C9F341D2BE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DSM-5 diagnostische Kriterien (3)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B69E01-D78C-C8B5-51E2-9A4F2BEA9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24" y="1489520"/>
            <a:ext cx="12036552" cy="6374320"/>
          </a:xfrm>
        </p:spPr>
        <p:txBody>
          <a:bodyPr>
            <a:noAutofit/>
          </a:bodyPr>
          <a:lstStyle/>
          <a:p>
            <a:pPr marL="34200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Erhöhte bzw. veränderte Reaktivität und des Erregungsniveaus in Bezug zum Ereignis, gekennzeichnet durch mindestens zwei oder mehr Symptome: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Reizbarkeit und Wutausbrüche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selbstzerstörerisches Verhalten,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de-DE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Hypervigilanz</a:t>
            </a: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4: Übertriebene Schreckreaktionen,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5: Konzentrationsschwierigkeiten,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6: Schlafstörungen</a:t>
            </a:r>
          </a:p>
          <a:p>
            <a:pPr marL="0" indent="-3429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F: das Störungsbild dauert länger als ein Monat an</a:t>
            </a:r>
          </a:p>
          <a:p>
            <a:pPr marL="0" indent="-3429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G: Verursacht bedeutsamen Leidensdruck und Beeinträchtigungen im Leben der Betroffenen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Sozial, beruflich, andere wichtige Bereiche</a:t>
            </a:r>
          </a:p>
        </p:txBody>
      </p:sp>
    </p:spTree>
    <p:extLst>
      <p:ext uri="{BB962C8B-B14F-4D97-AF65-F5344CB8AC3E}">
        <p14:creationId xmlns:p14="http://schemas.microsoft.com/office/powerpoint/2010/main" val="4215964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45594B-6C90-0FB7-9809-D8AFC9608C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1780F5-D885-BD4C-963B-66A24F8F3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de-DE" sz="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DSM-5 diagnostische Kriterien (4)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D7D5915-0E4E-4721-9093-48D1E8627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1489520"/>
            <a:ext cx="11977116" cy="6374320"/>
          </a:xfrm>
        </p:spPr>
        <p:txBody>
          <a:bodyPr>
            <a:noAutofit/>
          </a:bodyPr>
          <a:lstStyle/>
          <a:p>
            <a:pPr marL="34200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H: Das Störungsbild ist nicht durch andere Faktoren entstanden, wie z.B. medizinisch bedingte Krankheiten oder Substanzen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de-DE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00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Weitere Bestimmungen: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Depersonalisation – Das Gefühl seine eigenen Gedanken und Empfindungen von außen zu betrachten</a:t>
            </a:r>
          </a:p>
          <a:p>
            <a:pPr marL="720000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Derealisation – persistierende oder wiederholende Erfahrung der Unwirklichkeit der Umgebung</a:t>
            </a:r>
          </a:p>
        </p:txBody>
      </p:sp>
    </p:spTree>
    <p:extLst>
      <p:ext uri="{BB962C8B-B14F-4D97-AF65-F5344CB8AC3E}">
        <p14:creationId xmlns:p14="http://schemas.microsoft.com/office/powerpoint/2010/main" val="2357208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DDC802-347D-A5C5-C295-B8C715D215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D41D08-F81D-72B8-7D29-30BF30068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Diagnose der PTBS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7FBFD5-2F6E-BC24-7E6F-55662AD4C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" y="1414144"/>
            <a:ext cx="12033504" cy="5288408"/>
          </a:xfrm>
        </p:spPr>
        <p:txBody>
          <a:bodyPr>
            <a:noAutofit/>
          </a:bodyPr>
          <a:lstStyle/>
          <a:p>
            <a:pPr marL="34200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Screening auf PTBS-Symptome bereits in Kliniken oder pädiatrischen Praxen</a:t>
            </a:r>
            <a:endParaRPr lang="de-DE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00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Weitere Anlaufstelle: Kinder- und Jugendpsychiatrien oder Praxen für Kinder- und Jugendpsychotherapie oder 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Traumaambulanzen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gezielt zur Klärung einer PTBS</a:t>
            </a:r>
            <a:endParaRPr lang="de-DE" sz="2000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000" indent="-342000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Umfassende psychologische Untersuchung, sowie eine </a:t>
            </a:r>
            <a:r>
              <a:rPr lang="de-DE" sz="2000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traumaspezifische</a:t>
            </a:r>
            <a:r>
              <a:rPr lang="de-DE" sz="2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Diagnostik</a:t>
            </a:r>
            <a:endParaRPr lang="de-DE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20000" lvl="1" indent="-342000">
              <a:lnSpc>
                <a:spcPct val="150000"/>
              </a:lnSpc>
              <a:spcBef>
                <a:spcPts val="0"/>
              </a:spcBef>
            </a:pPr>
            <a:r>
              <a:rPr lang="de-DE" sz="20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Nach einem positiven Screening folgt „…ein Interview für Traumafolgestörungen, ein klinisches Interview zur Abklärung möglicher komorbider Auffälligkeiten und die Diagnostik des Entwicklungsstandes sowie der kognitiven Leistungsfähigkeit…“ </a:t>
            </a:r>
            <a:r>
              <a:rPr lang="de-DE" sz="2000" baseline="30000" dirty="0">
                <a:effectLst/>
                <a:latin typeface="Times New Roman" panose="02020603050405020304" pitchFamily="18" charset="0"/>
                <a:ea typeface="Aptos" panose="020B0004020202020204" pitchFamily="34" charset="0"/>
              </a:rPr>
              <a:t>(Margraf &amp; Schneider, 2018,S.632)</a:t>
            </a:r>
          </a:p>
          <a:p>
            <a:pPr marL="720000" lvl="2" indent="-342000">
              <a:lnSpc>
                <a:spcPct val="150000"/>
              </a:lnSpc>
              <a:spcBef>
                <a:spcPts val="0"/>
              </a:spcBef>
            </a:pPr>
            <a:r>
              <a:rPr lang="de-D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Mögliches Screeningverfahren: University </a:t>
            </a:r>
            <a:r>
              <a:rPr lang="de-DE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of</a:t>
            </a:r>
            <a:r>
              <a:rPr lang="de-D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California </a:t>
            </a:r>
            <a:r>
              <a:rPr lang="de-DE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Posttraumatic</a:t>
            </a:r>
            <a:r>
              <a:rPr lang="de-D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Stress </a:t>
            </a:r>
            <a:r>
              <a:rPr lang="de-DE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Reaction</a:t>
            </a:r>
            <a:r>
              <a:rPr lang="de-D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Index </a:t>
            </a:r>
            <a:r>
              <a:rPr lang="de-DE" kern="100" baseline="30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(</a:t>
            </a:r>
            <a:r>
              <a:rPr lang="de-DE" kern="100" baseline="300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Steinberg u.a., 2004</a:t>
            </a:r>
            <a:r>
              <a:rPr lang="de-DE" kern="100" baseline="300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  <a:r>
              <a:rPr lang="de-DE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Kinder-, einer Jugend- und einer Elternversion (Entspricht dem DSM-IV)</a:t>
            </a:r>
          </a:p>
          <a:p>
            <a:pPr marL="378000" lvl="2" indent="0">
              <a:lnSpc>
                <a:spcPct val="150000"/>
              </a:lnSpc>
              <a:spcBef>
                <a:spcPts val="0"/>
              </a:spcBef>
              <a:buNone/>
            </a:pPr>
            <a:endParaRPr lang="de-DE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78000" lvl="2" indent="0">
              <a:lnSpc>
                <a:spcPct val="150000"/>
              </a:lnSpc>
              <a:spcBef>
                <a:spcPts val="0"/>
              </a:spcBef>
              <a:buNone/>
            </a:pPr>
            <a:endParaRPr lang="de-DE" kern="100" dirty="0"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lvl="2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Margraf, Jürgen/ Schneider, Silvia (Hrsg.) (2018): Lehrbuch der Verhaltenstherapie. Band 3. Psychologische Therapie bei Indikationen im Kindes- und Jugendalter. 2 Auflage. </a:t>
            </a:r>
            <a:r>
              <a:rPr lang="de-DE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</a:t>
            </a:r>
            <a:r>
              <a:rPr lang="de-DE" sz="1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pringer. </a:t>
            </a:r>
            <a:r>
              <a:rPr lang="de-DE" sz="1000" kern="1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</a:t>
            </a:r>
            <a:r>
              <a:rPr lang="de-DE" sz="1000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erlin</a:t>
            </a:r>
            <a:endParaRPr lang="de-DE" sz="1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031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2248</Words>
  <Application>Microsoft Office PowerPoint</Application>
  <PresentationFormat>Breitbild</PresentationFormat>
  <Paragraphs>131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Aptos</vt:lpstr>
      <vt:lpstr>Aptos Display</vt:lpstr>
      <vt:lpstr>Arial</vt:lpstr>
      <vt:lpstr>Times New Roman</vt:lpstr>
      <vt:lpstr>Wingdings</vt:lpstr>
      <vt:lpstr>Office</vt:lpstr>
      <vt:lpstr>Posttraumatische Belastungsstörung (PTBS oder PTSD)</vt:lpstr>
      <vt:lpstr>Symptome der PTBS (ICD-11)</vt:lpstr>
      <vt:lpstr>Theorien zur Verursachung der PTBS</vt:lpstr>
      <vt:lpstr>Theorien zur Verursachung der PTBS</vt:lpstr>
      <vt:lpstr>DSM-5 diagnostische Kriterien</vt:lpstr>
      <vt:lpstr>DSM-5 diagnostische Kriterien (2)</vt:lpstr>
      <vt:lpstr>DSM-5 diagnostische Kriterien (3)</vt:lpstr>
      <vt:lpstr>DSM-5 diagnostische Kriterien (4)</vt:lpstr>
      <vt:lpstr>Diagnose der PTBS</vt:lpstr>
      <vt:lpstr>Diagnose der PTBS (2)</vt:lpstr>
      <vt:lpstr>Prävalenz der PTBS</vt:lpstr>
      <vt:lpstr>Evidenzbasierte Methoden in der Therapie</vt:lpstr>
      <vt:lpstr>Evidenzbasierte Methoden in der Therapie (2)</vt:lpstr>
      <vt:lpstr>Auswirkung der Diagnose auf das restliche Leben </vt:lpstr>
      <vt:lpstr>Auswirkung der Diagnose auf das restliche Leben (Stigma)</vt:lpstr>
      <vt:lpstr>Literaturverzeichnis</vt:lpstr>
      <vt:lpstr>Literaturverzeichnis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Christina Lorenz</dc:creator>
  <cp:lastModifiedBy>Christina Lorenz</cp:lastModifiedBy>
  <cp:revision>18</cp:revision>
  <dcterms:created xsi:type="dcterms:W3CDTF">2025-05-19T13:40:23Z</dcterms:created>
  <dcterms:modified xsi:type="dcterms:W3CDTF">2025-06-04T17:49:48Z</dcterms:modified>
</cp:coreProperties>
</file>